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legreya Sans Black" charset="0"/>
      <p:regular r:id="rId16"/>
      <p:italic r:id="rId17"/>
    </p:embeddedFont>
    <p:embeddedFont>
      <p:font typeface="Adigiana Extreme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1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1753" t="2078" r="1454" b="240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87775" y="3967163"/>
            <a:ext cx="276225" cy="428625"/>
            <a:chOff x="0" y="0"/>
            <a:chExt cx="685220" cy="1063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5220" cy="1063272"/>
            </a:xfrm>
            <a:custGeom>
              <a:avLst/>
              <a:gdLst/>
              <a:ahLst/>
              <a:cxnLst/>
              <a:rect l="l" t="t" r="r" b="b"/>
              <a:pathLst>
                <a:path w="685220" h="1063272">
                  <a:moveTo>
                    <a:pt x="0" y="0"/>
                  </a:moveTo>
                  <a:lnTo>
                    <a:pt x="685220" y="0"/>
                  </a:lnTo>
                  <a:lnTo>
                    <a:pt x="685220" y="1063272"/>
                  </a:lnTo>
                  <a:lnTo>
                    <a:pt x="0" y="10632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799218" y="2595562"/>
            <a:ext cx="6038558" cy="6351587"/>
            <a:chOff x="0" y="0"/>
            <a:chExt cx="8051410" cy="846878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/>
            <a:srcRect l="10945" t="15277" r="13800" b="10030"/>
            <a:stretch>
              <a:fillRect/>
            </a:stretch>
          </p:blipFill>
          <p:spPr>
            <a:xfrm>
              <a:off x="0" y="273050"/>
              <a:ext cx="8033173" cy="8195733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638387" y="0"/>
              <a:ext cx="1028700" cy="1028700"/>
              <a:chOff x="0" y="0"/>
              <a:chExt cx="1913890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6835987" y="514350"/>
              <a:ext cx="1028700" cy="1028700"/>
              <a:chOff x="0" y="0"/>
              <a:chExt cx="1913890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5642187" y="273050"/>
              <a:ext cx="1028700" cy="241300"/>
              <a:chOff x="0" y="0"/>
              <a:chExt cx="1913890" cy="44893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44893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48937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8937"/>
                    </a:lnTo>
                    <a:lnTo>
                      <a:pt x="0" y="44893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7782103" y="2790365"/>
              <a:ext cx="269307" cy="375570"/>
              <a:chOff x="0" y="0"/>
              <a:chExt cx="559117" cy="7797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59117" cy="779733"/>
              </a:xfrm>
              <a:custGeom>
                <a:avLst/>
                <a:gdLst/>
                <a:ahLst/>
                <a:cxnLst/>
                <a:rect l="l" t="t" r="r" b="b"/>
                <a:pathLst>
                  <a:path w="559117" h="779733">
                    <a:moveTo>
                      <a:pt x="0" y="0"/>
                    </a:moveTo>
                    <a:lnTo>
                      <a:pt x="559117" y="0"/>
                    </a:lnTo>
                    <a:lnTo>
                      <a:pt x="559117" y="779733"/>
                    </a:lnTo>
                    <a:lnTo>
                      <a:pt x="0" y="7797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583617" y="491300"/>
            <a:ext cx="15254158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263" dirty="0">
                <a:solidFill>
                  <a:srgbClr val="00568C"/>
                </a:solidFill>
                <a:latin typeface="Alegreya Sans Black"/>
              </a:rPr>
              <a:t>СТАТИСТИКА ПО РАССМОТРЕНИЮ ЖАЛОБ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528887"/>
            <a:ext cx="5995858" cy="54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50">
                <a:solidFill>
                  <a:srgbClr val="00568C"/>
                </a:solidFill>
                <a:latin typeface="Alegreya Sans Black"/>
              </a:rPr>
              <a:t>ОБЩЕЕ КОЛИЧЕСТВО ЖАЛОБ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/>
          <a:srcRect t="27777" r="85672" b="4106"/>
          <a:stretch>
            <a:fillRect/>
          </a:stretch>
        </p:blipFill>
        <p:spPr>
          <a:xfrm>
            <a:off x="772694" y="3352511"/>
            <a:ext cx="1621846" cy="666778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394540" y="3659239"/>
            <a:ext cx="4890958" cy="54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50">
                <a:solidFill>
                  <a:srgbClr val="00568C"/>
                </a:solidFill>
                <a:latin typeface="Alegreya Sans Black"/>
              </a:rPr>
              <a:t>Кредитные организации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94540" y="4594328"/>
            <a:ext cx="5157658" cy="54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50">
                <a:solidFill>
                  <a:srgbClr val="00568C"/>
                </a:solidFill>
                <a:latin typeface="Alegreya Sans Black"/>
              </a:rPr>
              <a:t>Субъекты страхового дела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62189" y="5704681"/>
            <a:ext cx="2147758" cy="54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50" dirty="0">
                <a:solidFill>
                  <a:srgbClr val="00568C"/>
                </a:solidFill>
                <a:latin typeface="Alegreya Sans Black"/>
              </a:rPr>
              <a:t>МФО, КПК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62189" y="6844859"/>
            <a:ext cx="5310058" cy="224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150" dirty="0" err="1">
                <a:solidFill>
                  <a:srgbClr val="00568C"/>
                </a:solidFill>
                <a:latin typeface="Alegreya Sans Black"/>
              </a:rPr>
              <a:t>Участники</a:t>
            </a:r>
            <a:r>
              <a:rPr lang="en-US" sz="3200" spc="150" dirty="0">
                <a:solidFill>
                  <a:srgbClr val="00568C"/>
                </a:solidFill>
                <a:latin typeface="Alegreya Sans Black"/>
              </a:rPr>
              <a:t> </a:t>
            </a:r>
            <a:r>
              <a:rPr lang="en-US" sz="3200" spc="150" dirty="0" err="1">
                <a:solidFill>
                  <a:srgbClr val="00568C"/>
                </a:solidFill>
                <a:latin typeface="Alegreya Sans Black"/>
              </a:rPr>
              <a:t>корпоративных</a:t>
            </a:r>
            <a:r>
              <a:rPr lang="en-US" sz="3200" spc="150" dirty="0">
                <a:solidFill>
                  <a:srgbClr val="00568C"/>
                </a:solidFill>
                <a:latin typeface="Alegreya Sans Black"/>
              </a:rPr>
              <a:t> </a:t>
            </a:r>
            <a:r>
              <a:rPr lang="en-US" sz="3200" spc="150" dirty="0" err="1">
                <a:solidFill>
                  <a:srgbClr val="00568C"/>
                </a:solidFill>
                <a:latin typeface="Alegreya Sans Black"/>
              </a:rPr>
              <a:t>отношений</a:t>
            </a:r>
            <a:r>
              <a:rPr lang="en-US" sz="3200" spc="150" dirty="0">
                <a:solidFill>
                  <a:srgbClr val="00568C"/>
                </a:solidFill>
                <a:latin typeface="Alegreya Sans Black"/>
              </a:rPr>
              <a:t> (</a:t>
            </a:r>
            <a:r>
              <a:rPr lang="en-US" sz="3200" spc="150" dirty="0" err="1">
                <a:solidFill>
                  <a:srgbClr val="00568C"/>
                </a:solidFill>
                <a:latin typeface="Alegreya Sans Black"/>
              </a:rPr>
              <a:t>эмитенты</a:t>
            </a:r>
            <a:r>
              <a:rPr lang="en-US" sz="3200" spc="150" dirty="0">
                <a:solidFill>
                  <a:srgbClr val="00568C"/>
                </a:solidFill>
                <a:latin typeface="Alegreya Sans Black"/>
              </a:rPr>
              <a:t>), </a:t>
            </a:r>
            <a:r>
              <a:rPr lang="en-US" sz="3200" spc="150" dirty="0" err="1">
                <a:solidFill>
                  <a:srgbClr val="00568C"/>
                </a:solidFill>
                <a:latin typeface="Alegreya Sans Black"/>
              </a:rPr>
              <a:t>профучастники</a:t>
            </a:r>
            <a:r>
              <a:rPr lang="en-US" sz="3200" spc="150" dirty="0">
                <a:solidFill>
                  <a:srgbClr val="00568C"/>
                </a:solidFill>
                <a:latin typeface="Alegreya Sans Black"/>
              </a:rPr>
              <a:t> и </a:t>
            </a:r>
            <a:r>
              <a:rPr lang="en-US" sz="3200" spc="150" dirty="0" err="1">
                <a:solidFill>
                  <a:srgbClr val="00568C"/>
                </a:solidFill>
                <a:latin typeface="Alegreya Sans Black"/>
              </a:rPr>
              <a:t>субъекты</a:t>
            </a:r>
            <a:r>
              <a:rPr lang="en-US" sz="3200" spc="150" dirty="0">
                <a:solidFill>
                  <a:srgbClr val="00568C"/>
                </a:solidFill>
                <a:latin typeface="Alegreya Sans Black"/>
              </a:rPr>
              <a:t> </a:t>
            </a:r>
            <a:r>
              <a:rPr lang="en-US" sz="3200" spc="150" dirty="0" err="1">
                <a:solidFill>
                  <a:srgbClr val="00568C"/>
                </a:solidFill>
                <a:latin typeface="Alegreya Sans Black"/>
              </a:rPr>
              <a:t>коллективных</a:t>
            </a:r>
            <a:r>
              <a:rPr lang="en-US" sz="3200" spc="150" dirty="0">
                <a:solidFill>
                  <a:srgbClr val="00568C"/>
                </a:solidFill>
                <a:latin typeface="Alegreya Sans Black"/>
              </a:rPr>
              <a:t> </a:t>
            </a:r>
            <a:r>
              <a:rPr lang="en-US" sz="3200" spc="150" dirty="0" err="1">
                <a:solidFill>
                  <a:srgbClr val="00568C"/>
                </a:solidFill>
                <a:latin typeface="Alegreya Sans Black"/>
              </a:rPr>
              <a:t>инвестиций</a:t>
            </a:r>
            <a:endParaRPr lang="en-US" sz="3200" spc="150" dirty="0">
              <a:solidFill>
                <a:srgbClr val="00568C"/>
              </a:solidFill>
              <a:latin typeface="Alegreya Sans Black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488471" y="9191625"/>
            <a:ext cx="1538158" cy="54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50">
                <a:solidFill>
                  <a:srgbClr val="00568C"/>
                </a:solidFill>
                <a:latin typeface="Alegreya Sans Black"/>
              </a:rPr>
              <a:t>Прочие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081340" y="2528887"/>
            <a:ext cx="1233358" cy="580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spc="159">
                <a:solidFill>
                  <a:srgbClr val="00568C"/>
                </a:solidFill>
                <a:latin typeface="Alegreya Sans Black"/>
              </a:rPr>
              <a:t>22,3%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844842" y="2528887"/>
            <a:ext cx="1233358" cy="580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spc="159">
                <a:solidFill>
                  <a:srgbClr val="00568C"/>
                </a:solidFill>
                <a:latin typeface="Alegreya Sans Black"/>
              </a:rPr>
              <a:t>8,4%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871096" y="3176741"/>
            <a:ext cx="1233358" cy="580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spc="159">
                <a:solidFill>
                  <a:srgbClr val="00568C"/>
                </a:solidFill>
                <a:latin typeface="Alegreya Sans Black"/>
              </a:rPr>
              <a:t>2,9%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764000" y="4594328"/>
            <a:ext cx="1233358" cy="580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spc="159">
                <a:solidFill>
                  <a:srgbClr val="00568C"/>
                </a:solidFill>
                <a:latin typeface="Alegreya Sans Black"/>
              </a:rPr>
              <a:t>12,9%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001500" y="8934612"/>
            <a:ext cx="1233358" cy="580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spc="159">
                <a:solidFill>
                  <a:srgbClr val="00568C"/>
                </a:solidFill>
                <a:latin typeface="Alegreya Sans Black"/>
              </a:rPr>
              <a:t>53,5%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4874" t="46438" r="65505" b="2433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3885" y="946716"/>
            <a:ext cx="17206929" cy="9340284"/>
            <a:chOff x="0" y="0"/>
            <a:chExt cx="22942572" cy="12453712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6714801" y="5591107"/>
              <a:ext cx="11348994" cy="1106548"/>
              <a:chOff x="0" y="0"/>
              <a:chExt cx="5210159" cy="508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215900"/>
                <a:ext cx="5210159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10159" h="76200">
                    <a:moveTo>
                      <a:pt x="0" y="0"/>
                    </a:moveTo>
                    <a:lnTo>
                      <a:pt x="5210159" y="0"/>
                    </a:lnTo>
                    <a:lnTo>
                      <a:pt x="5210159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465227" y="11350087"/>
              <a:ext cx="22007475" cy="1103624"/>
              <a:chOff x="0" y="0"/>
              <a:chExt cx="10130074" cy="508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215900"/>
                <a:ext cx="10130074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130074" h="76200">
                    <a:moveTo>
                      <a:pt x="0" y="0"/>
                    </a:moveTo>
                    <a:lnTo>
                      <a:pt x="10130074" y="0"/>
                    </a:lnTo>
                    <a:lnTo>
                      <a:pt x="10130074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5400000">
              <a:off x="-5163362" y="5629355"/>
              <a:ext cx="11430349" cy="1103624"/>
              <a:chOff x="0" y="0"/>
              <a:chExt cx="5261407" cy="508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215900"/>
                <a:ext cx="526140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61407" h="76200">
                    <a:moveTo>
                      <a:pt x="0" y="0"/>
                    </a:moveTo>
                    <a:lnTo>
                      <a:pt x="5261407" y="0"/>
                    </a:lnTo>
                    <a:lnTo>
                      <a:pt x="5261407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586334" y="5349210"/>
              <a:ext cx="21703890" cy="1094892"/>
              <a:chOff x="0" y="0"/>
              <a:chExt cx="10070011" cy="508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215900"/>
                <a:ext cx="1007001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070011" h="76200">
                    <a:moveTo>
                      <a:pt x="0" y="0"/>
                    </a:moveTo>
                    <a:lnTo>
                      <a:pt x="10070011" y="0"/>
                    </a:lnTo>
                    <a:lnTo>
                      <a:pt x="10070011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551812" y="0"/>
              <a:ext cx="21836025" cy="1103624"/>
              <a:chOff x="0" y="0"/>
              <a:chExt cx="10051155" cy="508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215900"/>
                <a:ext cx="1005115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051155" h="76200">
                    <a:moveTo>
                      <a:pt x="0" y="0"/>
                    </a:moveTo>
                    <a:lnTo>
                      <a:pt x="10051155" y="0"/>
                    </a:lnTo>
                    <a:lnTo>
                      <a:pt x="10051155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649425" y="2194160"/>
              <a:ext cx="21703890" cy="1094892"/>
              <a:chOff x="0" y="0"/>
              <a:chExt cx="10070011" cy="508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215900"/>
                <a:ext cx="1007001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070011" h="76200">
                    <a:moveTo>
                      <a:pt x="0" y="0"/>
                    </a:moveTo>
                    <a:lnTo>
                      <a:pt x="10070011" y="0"/>
                    </a:lnTo>
                    <a:lnTo>
                      <a:pt x="10070011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564758" y="7490097"/>
              <a:ext cx="21771624" cy="1094892"/>
              <a:chOff x="0" y="0"/>
              <a:chExt cx="10101437" cy="508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215900"/>
                <a:ext cx="101014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101438" h="76200">
                    <a:moveTo>
                      <a:pt x="0" y="0"/>
                    </a:moveTo>
                    <a:lnTo>
                      <a:pt x="10101438" y="0"/>
                    </a:lnTo>
                    <a:lnTo>
                      <a:pt x="10101438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47825" y="9678967"/>
              <a:ext cx="21839357" cy="1094892"/>
              <a:chOff x="0" y="0"/>
              <a:chExt cx="10132864" cy="508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215900"/>
                <a:ext cx="10132864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132864" h="76200">
                    <a:moveTo>
                      <a:pt x="0" y="0"/>
                    </a:moveTo>
                    <a:lnTo>
                      <a:pt x="10132864" y="0"/>
                    </a:lnTo>
                    <a:lnTo>
                      <a:pt x="10132864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306824" y="1108692"/>
              <a:ext cx="3727277" cy="1270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КРЕДИТНЫЕ ОРГАНИЗАЦИИ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068037" y="1046474"/>
              <a:ext cx="3016077" cy="1270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СТРАХОВЫЕ КОМПАНИИ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342761" y="1108692"/>
              <a:ext cx="5860877" cy="1270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МИКРОФИНАНСОВЫЕ ОРГАНИЗАЦИИ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6873438" y="924659"/>
              <a:ext cx="5860877" cy="1667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1"/>
                </a:lnSpc>
              </a:pPr>
              <a:r>
                <a:rPr lang="en-US" sz="2599" spc="122">
                  <a:solidFill>
                    <a:srgbClr val="FFFFFF"/>
                  </a:solidFill>
                  <a:latin typeface="Alegreya Sans Black"/>
                </a:rPr>
                <a:t>КРЕДИТНЫЕ ПОТРЕБИТЕЛЬСКИЕ КООПЕРАТИВЫ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81225" y="3412059"/>
              <a:ext cx="3727277" cy="1924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Мошенничество с банковскими картами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356837" y="3065414"/>
              <a:ext cx="4438477" cy="2694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2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ОСАГО:</a:t>
              </a:r>
            </a:p>
            <a:p>
              <a:pPr>
                <a:lnSpc>
                  <a:spcPts val="3192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-эл. полис;</a:t>
              </a:r>
            </a:p>
            <a:p>
              <a:pPr>
                <a:lnSpc>
                  <a:spcPts val="3192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-КБМ;</a:t>
              </a:r>
            </a:p>
            <a:p>
              <a:pPr>
                <a:lnSpc>
                  <a:spcPts val="3192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-отказ в выплате;</a:t>
              </a:r>
            </a:p>
            <a:p>
              <a:pPr>
                <a:lnSpc>
                  <a:spcPts val="3192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-ремонт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627218" y="3870810"/>
              <a:ext cx="4438477" cy="10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2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Взаимодействие с коллекторами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7457638" y="3870810"/>
              <a:ext cx="4438477" cy="108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2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Взаимодействие с коллекторами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81225" y="6357661"/>
              <a:ext cx="5860877" cy="1132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Неверная кредитная история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356837" y="6357661"/>
              <a:ext cx="5860877" cy="1132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Инвестиционное страхование жизни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627218" y="6357661"/>
              <a:ext cx="4692477" cy="1132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Мошенническое оформление займа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7457638" y="6444102"/>
              <a:ext cx="4692477" cy="1132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Страхование личных сбережений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03624" y="8868098"/>
              <a:ext cx="4133677" cy="566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Отзыв лицензии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356837" y="8584989"/>
              <a:ext cx="2914477" cy="1132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Период охлаждения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1627218" y="8301880"/>
              <a:ext cx="5454477" cy="1698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Переплата по договору займа (навязывание дополнительных услуг)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103624" y="10679648"/>
              <a:ext cx="4641677" cy="1132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31">
                  <a:solidFill>
                    <a:srgbClr val="FFFFFF"/>
                  </a:solidFill>
                  <a:latin typeface="Alegreya Sans Black"/>
                </a:rPr>
                <a:t>Страхование вкладов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 rot="5400000">
              <a:off x="353008" y="5643625"/>
              <a:ext cx="11410540" cy="1094892"/>
              <a:chOff x="0" y="0"/>
              <a:chExt cx="5294178" cy="508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215900"/>
                <a:ext cx="529417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94178" h="76200">
                    <a:moveTo>
                      <a:pt x="0" y="0"/>
                    </a:moveTo>
                    <a:lnTo>
                      <a:pt x="5294178" y="0"/>
                    </a:lnTo>
                    <a:lnTo>
                      <a:pt x="5294178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 rot="5400000">
              <a:off x="5556769" y="5709508"/>
              <a:ext cx="11289890" cy="1094892"/>
              <a:chOff x="0" y="0"/>
              <a:chExt cx="5238200" cy="508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215900"/>
                <a:ext cx="5238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38200" h="76200">
                    <a:moveTo>
                      <a:pt x="0" y="0"/>
                    </a:moveTo>
                    <a:lnTo>
                      <a:pt x="5238200" y="0"/>
                    </a:lnTo>
                    <a:lnTo>
                      <a:pt x="523820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9" name="Group 39"/>
            <p:cNvGrpSpPr/>
            <p:nvPr/>
          </p:nvGrpSpPr>
          <p:grpSpPr>
            <a:xfrm rot="5400000">
              <a:off x="11558693" y="5709508"/>
              <a:ext cx="11289890" cy="1094892"/>
              <a:chOff x="0" y="0"/>
              <a:chExt cx="5238200" cy="508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215900"/>
                <a:ext cx="5238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5238200" h="76200">
                    <a:moveTo>
                      <a:pt x="0" y="0"/>
                    </a:moveTo>
                    <a:lnTo>
                      <a:pt x="5238200" y="0"/>
                    </a:lnTo>
                    <a:lnTo>
                      <a:pt x="5238200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1" name="TextBox 41"/>
          <p:cNvSpPr txBox="1"/>
          <p:nvPr/>
        </p:nvSpPr>
        <p:spPr>
          <a:xfrm>
            <a:off x="4631596" y="324961"/>
            <a:ext cx="9024808" cy="62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169">
                <a:solidFill>
                  <a:srgbClr val="FFFFFF"/>
                </a:solidFill>
                <a:latin typeface="Alegreya Sans Black"/>
              </a:rPr>
              <a:t>УКРУПНЕННЫЙ СРЕЗ ПО ТЕМАТИКАМ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93146" y="361225"/>
            <a:ext cx="14701708" cy="125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169">
                <a:solidFill>
                  <a:srgbClr val="00568C"/>
                </a:solidFill>
                <a:latin typeface="Alegreya Sans Black"/>
              </a:rPr>
              <a:t>СОГЛАШЕНИЯ О СОТРУДНИЧЕСТВЕ КОМИТЕТА ПО СОЦИАЛЬНОЙ ПОЛИТИКЕ САНКТ-ПЕТЕРБУРГА И БАНКА РОССИИ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93146" y="1619975"/>
            <a:ext cx="15358769" cy="8229600"/>
            <a:chOff x="0" y="0"/>
            <a:chExt cx="20478359" cy="109728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18001640" cy="1097280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9715281" y="1267099"/>
              <a:ext cx="10763077" cy="2111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600" spc="169">
                  <a:solidFill>
                    <a:srgbClr val="00568C"/>
                  </a:solidFill>
                  <a:latin typeface="Alegreya Sans Black"/>
                </a:rPr>
                <a:t>22 ноября 2018 года</a:t>
              </a:r>
            </a:p>
            <a:p>
              <a:pPr algn="l">
                <a:lnSpc>
                  <a:spcPts val="3920"/>
                </a:lnSpc>
              </a:pPr>
              <a:r>
                <a:rPr lang="en-US" sz="2800" spc="131">
                  <a:solidFill>
                    <a:srgbClr val="00568C"/>
                  </a:solidFill>
                  <a:latin typeface="Alegreya Sans Black"/>
                </a:rPr>
                <a:t>подписано Соглашение о сотрудничестве между КСП и Банком России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422604" y="5400675"/>
              <a:ext cx="6292677" cy="1583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 spc="197" dirty="0">
                  <a:solidFill>
                    <a:srgbClr val="00568C"/>
                  </a:solidFill>
                  <a:latin typeface="Alegreya Sans Black"/>
                </a:rPr>
                <a:t>20 </a:t>
              </a:r>
              <a:r>
                <a:rPr lang="en-US" sz="4200" spc="197" dirty="0" err="1">
                  <a:solidFill>
                    <a:srgbClr val="00568C"/>
                  </a:solidFill>
                  <a:latin typeface="Alegreya Sans Black"/>
                </a:rPr>
                <a:t>июня</a:t>
              </a:r>
              <a:r>
                <a:rPr lang="en-US" sz="4200" spc="197" dirty="0">
                  <a:solidFill>
                    <a:srgbClr val="00568C"/>
                  </a:solidFill>
                  <a:latin typeface="Alegreya Sans Black"/>
                </a:rPr>
                <a:t> 2019 </a:t>
              </a:r>
              <a:r>
                <a:rPr lang="en-US" sz="4200" spc="197" dirty="0" err="1">
                  <a:solidFill>
                    <a:srgbClr val="00568C"/>
                  </a:solidFill>
                  <a:latin typeface="Alegreya Sans Black"/>
                </a:rPr>
                <a:t>года</a:t>
              </a:r>
              <a:endParaRPr lang="en-US" sz="4200" spc="197" dirty="0">
                <a:solidFill>
                  <a:srgbClr val="00568C"/>
                </a:solidFill>
                <a:latin typeface="Alegreya Sans Black"/>
              </a:endParaRPr>
            </a:p>
            <a:p>
              <a:pPr algn="l">
                <a:lnSpc>
                  <a:spcPts val="3920"/>
                </a:lnSpc>
              </a:pPr>
              <a:r>
                <a:rPr lang="en-US" sz="2800" spc="131" dirty="0" err="1">
                  <a:solidFill>
                    <a:srgbClr val="00568C"/>
                  </a:solidFill>
                  <a:latin typeface="Alegreya Sans Black"/>
                </a:rPr>
                <a:t>Установочный</a:t>
              </a:r>
              <a:r>
                <a:rPr lang="en-US" sz="2800" spc="131" dirty="0">
                  <a:solidFill>
                    <a:srgbClr val="00568C"/>
                  </a:solidFill>
                  <a:latin typeface="Alegreya Sans Black"/>
                </a:rPr>
                <a:t> </a:t>
              </a:r>
              <a:r>
                <a:rPr lang="en-US" sz="2800" spc="131" dirty="0" err="1">
                  <a:solidFill>
                    <a:srgbClr val="00568C"/>
                  </a:solidFill>
                  <a:latin typeface="Alegreya Sans Black"/>
                </a:rPr>
                <a:t>семинар</a:t>
              </a:r>
              <a:endParaRPr lang="en-US" sz="2800" spc="131" dirty="0">
                <a:solidFill>
                  <a:srgbClr val="00568C"/>
                </a:solidFill>
                <a:latin typeface="Alegreya Sans Black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 l="10234"/>
          <a:stretch>
            <a:fillRect/>
          </a:stretch>
        </p:blipFill>
        <p:spPr>
          <a:xfrm>
            <a:off x="1028700" y="4389073"/>
            <a:ext cx="4177176" cy="108648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443344" y="2057400"/>
            <a:ext cx="2324100" cy="933450"/>
            <a:chOff x="0" y="0"/>
            <a:chExt cx="4765196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65196" cy="1913890"/>
            </a:xfrm>
            <a:custGeom>
              <a:avLst/>
              <a:gdLst/>
              <a:ahLst/>
              <a:cxnLst/>
              <a:rect l="l" t="t" r="r" b="b"/>
              <a:pathLst>
                <a:path w="4765196" h="1913890">
                  <a:moveTo>
                    <a:pt x="0" y="0"/>
                  </a:moveTo>
                  <a:lnTo>
                    <a:pt x="4765196" y="0"/>
                  </a:lnTo>
                  <a:lnTo>
                    <a:pt x="476519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109844" y="3455623"/>
            <a:ext cx="3505200" cy="933450"/>
            <a:chOff x="0" y="0"/>
            <a:chExt cx="7186852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86852" cy="1913890"/>
            </a:xfrm>
            <a:custGeom>
              <a:avLst/>
              <a:gdLst/>
              <a:ahLst/>
              <a:cxnLst/>
              <a:rect l="l" t="t" r="r" b="b"/>
              <a:pathLst>
                <a:path w="7186852" h="1913890">
                  <a:moveTo>
                    <a:pt x="0" y="0"/>
                  </a:moveTo>
                  <a:lnTo>
                    <a:pt x="7186852" y="0"/>
                  </a:lnTo>
                  <a:lnTo>
                    <a:pt x="7186852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90744" y="1619975"/>
            <a:ext cx="4114800" cy="1924050"/>
            <a:chOff x="0" y="0"/>
            <a:chExt cx="8436740" cy="39449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36739" cy="3944957"/>
            </a:xfrm>
            <a:custGeom>
              <a:avLst/>
              <a:gdLst/>
              <a:ahLst/>
              <a:cxnLst/>
              <a:rect l="l" t="t" r="r" b="b"/>
              <a:pathLst>
                <a:path w="8436739" h="3944957">
                  <a:moveTo>
                    <a:pt x="0" y="0"/>
                  </a:moveTo>
                  <a:lnTo>
                    <a:pt x="8436739" y="0"/>
                  </a:lnTo>
                  <a:lnTo>
                    <a:pt x="8436739" y="3944957"/>
                  </a:lnTo>
                  <a:lnTo>
                    <a:pt x="0" y="39449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68755" y="1644448"/>
            <a:ext cx="1848782" cy="2277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190752" y="2917912"/>
            <a:ext cx="1068548" cy="10044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38283" y="2057400"/>
            <a:ext cx="8211433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93146" y="342175"/>
            <a:ext cx="14701708" cy="82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spc="225">
                <a:solidFill>
                  <a:srgbClr val="00568C"/>
                </a:solidFill>
                <a:latin typeface="Alegreya Sans Black"/>
              </a:rPr>
              <a:t>ВОЗМОЖНЫЕ ВАРИАНТЫ СОТРУДНИЧЕСТВА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0489" y="5845770"/>
            <a:ext cx="5283472" cy="1672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8"/>
              </a:lnSpc>
            </a:pPr>
            <a:r>
              <a:rPr lang="en-US" sz="3073" spc="144">
                <a:solidFill>
                  <a:srgbClr val="00568C"/>
                </a:solidFill>
                <a:latin typeface="Alegreya Sans Black"/>
              </a:rPr>
              <a:t>Взаимодействие с организациями социального обслуживания</a:t>
            </a:r>
          </a:p>
          <a:p>
            <a:pPr>
              <a:lnSpc>
                <a:spcPts val="3288"/>
              </a:lnSpc>
            </a:pPr>
            <a:r>
              <a:rPr lang="en-US" sz="3073" spc="144">
                <a:solidFill>
                  <a:srgbClr val="00568C"/>
                </a:solidFill>
                <a:latin typeface="Alegreya Sans Black"/>
              </a:rPr>
              <a:t>населения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90789" y="2076450"/>
            <a:ext cx="5500558" cy="1375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3200" spc="150">
                <a:solidFill>
                  <a:srgbClr val="00568C"/>
                </a:solidFill>
                <a:latin typeface="Alegreya Sans Black"/>
              </a:rPr>
              <a:t>Совместная организация и проведение мероприятий, консультаций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10889" y="1480592"/>
            <a:ext cx="6795958" cy="127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spc="131">
                <a:solidFill>
                  <a:srgbClr val="00568C"/>
                </a:solidFill>
                <a:latin typeface="Alegreya Sans Black"/>
              </a:rPr>
              <a:t>Взаимодействие с организациями для детей-сирот и детей, оставшихся без попечения родителей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68189" y="6473282"/>
            <a:ext cx="5538658" cy="185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7"/>
              </a:lnSpc>
            </a:pPr>
            <a:r>
              <a:rPr lang="en-US" sz="3200" spc="150">
                <a:solidFill>
                  <a:srgbClr val="00568C"/>
                </a:solidFill>
                <a:latin typeface="Alegreya Sans Black"/>
              </a:rPr>
              <a:t>Взаимодействие с подведомственными КСП образовательными учреждениями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0768" y="7467936"/>
            <a:ext cx="1778003" cy="1730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179488" y="2640996"/>
            <a:ext cx="1315366" cy="13701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585567" y="7893243"/>
            <a:ext cx="1818574" cy="2090315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28700" y="2055015"/>
            <a:ext cx="1376301" cy="1396749"/>
            <a:chOff x="0" y="0"/>
            <a:chExt cx="4445000" cy="4511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4509770"/>
            </a:xfrm>
            <a:custGeom>
              <a:avLst/>
              <a:gdLst/>
              <a:ahLst/>
              <a:cxnLst/>
              <a:rect l="l" t="t" r="r" b="b"/>
              <a:pathLst>
                <a:path w="4445000" h="4509770">
                  <a:moveTo>
                    <a:pt x="4221480" y="1907540"/>
                  </a:moveTo>
                  <a:lnTo>
                    <a:pt x="3888740" y="1907540"/>
                  </a:lnTo>
                  <a:cubicBezTo>
                    <a:pt x="3845560" y="1701800"/>
                    <a:pt x="3763010" y="1508760"/>
                    <a:pt x="3651250" y="1338580"/>
                  </a:cubicBezTo>
                  <a:lnTo>
                    <a:pt x="3938270" y="1051560"/>
                  </a:lnTo>
                  <a:cubicBezTo>
                    <a:pt x="4024630" y="963930"/>
                    <a:pt x="4024630" y="824230"/>
                    <a:pt x="3938270" y="736600"/>
                  </a:cubicBezTo>
                  <a:lnTo>
                    <a:pt x="3760470" y="560070"/>
                  </a:lnTo>
                  <a:cubicBezTo>
                    <a:pt x="3674110" y="473710"/>
                    <a:pt x="3533140" y="472440"/>
                    <a:pt x="3445510" y="560070"/>
                  </a:cubicBezTo>
                  <a:lnTo>
                    <a:pt x="3155950" y="849630"/>
                  </a:lnTo>
                  <a:cubicBezTo>
                    <a:pt x="2981960" y="737870"/>
                    <a:pt x="2786380" y="657860"/>
                    <a:pt x="2575560" y="617220"/>
                  </a:cubicBezTo>
                  <a:lnTo>
                    <a:pt x="2575560" y="223520"/>
                  </a:lnTo>
                  <a:cubicBezTo>
                    <a:pt x="2576830" y="100330"/>
                    <a:pt x="2476500" y="0"/>
                    <a:pt x="2354580" y="0"/>
                  </a:cubicBezTo>
                  <a:lnTo>
                    <a:pt x="2104390" y="0"/>
                  </a:lnTo>
                  <a:cubicBezTo>
                    <a:pt x="1981200" y="0"/>
                    <a:pt x="1882140" y="100330"/>
                    <a:pt x="1882140" y="223520"/>
                  </a:cubicBezTo>
                  <a:lnTo>
                    <a:pt x="1882140" y="628650"/>
                  </a:lnTo>
                  <a:cubicBezTo>
                    <a:pt x="1685290" y="673100"/>
                    <a:pt x="1502410" y="753110"/>
                    <a:pt x="1338580" y="861060"/>
                  </a:cubicBezTo>
                  <a:lnTo>
                    <a:pt x="1037590" y="560070"/>
                  </a:lnTo>
                  <a:cubicBezTo>
                    <a:pt x="949960" y="473710"/>
                    <a:pt x="810260" y="473710"/>
                    <a:pt x="722630" y="560070"/>
                  </a:cubicBezTo>
                  <a:lnTo>
                    <a:pt x="544830" y="736600"/>
                  </a:lnTo>
                  <a:cubicBezTo>
                    <a:pt x="458470" y="822960"/>
                    <a:pt x="458470" y="963930"/>
                    <a:pt x="544830" y="1051560"/>
                  </a:cubicBezTo>
                  <a:lnTo>
                    <a:pt x="848360" y="1355090"/>
                  </a:lnTo>
                  <a:cubicBezTo>
                    <a:pt x="741680" y="1521460"/>
                    <a:pt x="664210" y="1708150"/>
                    <a:pt x="621030" y="1907540"/>
                  </a:cubicBezTo>
                  <a:lnTo>
                    <a:pt x="222250" y="1907540"/>
                  </a:lnTo>
                  <a:cubicBezTo>
                    <a:pt x="99060" y="1907540"/>
                    <a:pt x="0" y="2007870"/>
                    <a:pt x="0" y="2129790"/>
                  </a:cubicBezTo>
                  <a:lnTo>
                    <a:pt x="0" y="2379980"/>
                  </a:lnTo>
                  <a:cubicBezTo>
                    <a:pt x="0" y="2503170"/>
                    <a:pt x="99060" y="2602230"/>
                    <a:pt x="222250" y="2602230"/>
                  </a:cubicBezTo>
                  <a:lnTo>
                    <a:pt x="621030" y="2602230"/>
                  </a:lnTo>
                  <a:cubicBezTo>
                    <a:pt x="662940" y="2802890"/>
                    <a:pt x="741680" y="2989580"/>
                    <a:pt x="848360" y="3155950"/>
                  </a:cubicBezTo>
                  <a:lnTo>
                    <a:pt x="571500" y="3434080"/>
                  </a:lnTo>
                  <a:cubicBezTo>
                    <a:pt x="483870" y="3521710"/>
                    <a:pt x="485140" y="3661410"/>
                    <a:pt x="571500" y="3749040"/>
                  </a:cubicBezTo>
                  <a:lnTo>
                    <a:pt x="749300" y="3925570"/>
                  </a:lnTo>
                  <a:cubicBezTo>
                    <a:pt x="835660" y="4013200"/>
                    <a:pt x="976630" y="4013200"/>
                    <a:pt x="1064260" y="3925570"/>
                  </a:cubicBezTo>
                  <a:lnTo>
                    <a:pt x="1338580" y="3651250"/>
                  </a:lnTo>
                  <a:cubicBezTo>
                    <a:pt x="1501140" y="3757930"/>
                    <a:pt x="1684020" y="3837940"/>
                    <a:pt x="1880870" y="3882390"/>
                  </a:cubicBezTo>
                  <a:lnTo>
                    <a:pt x="1880870" y="4287520"/>
                  </a:lnTo>
                  <a:cubicBezTo>
                    <a:pt x="1880870" y="4410710"/>
                    <a:pt x="1979930" y="4509770"/>
                    <a:pt x="2103120" y="4509770"/>
                  </a:cubicBezTo>
                  <a:lnTo>
                    <a:pt x="2353310" y="4509770"/>
                  </a:lnTo>
                  <a:cubicBezTo>
                    <a:pt x="2476500" y="4509770"/>
                    <a:pt x="2575560" y="4410710"/>
                    <a:pt x="2575560" y="4287520"/>
                  </a:cubicBezTo>
                  <a:lnTo>
                    <a:pt x="2575560" y="3893820"/>
                  </a:lnTo>
                  <a:cubicBezTo>
                    <a:pt x="2785110" y="3853180"/>
                    <a:pt x="2980690" y="3773170"/>
                    <a:pt x="3154680" y="3661410"/>
                  </a:cubicBezTo>
                  <a:lnTo>
                    <a:pt x="3418840" y="3925570"/>
                  </a:lnTo>
                  <a:cubicBezTo>
                    <a:pt x="3505200" y="4013200"/>
                    <a:pt x="3646170" y="4013200"/>
                    <a:pt x="3733800" y="3925570"/>
                  </a:cubicBezTo>
                  <a:lnTo>
                    <a:pt x="3911600" y="3747770"/>
                  </a:lnTo>
                  <a:cubicBezTo>
                    <a:pt x="3997959" y="3661410"/>
                    <a:pt x="3999230" y="3520440"/>
                    <a:pt x="3911600" y="3432810"/>
                  </a:cubicBezTo>
                  <a:lnTo>
                    <a:pt x="3649980" y="3171190"/>
                  </a:lnTo>
                  <a:cubicBezTo>
                    <a:pt x="3763009" y="3001010"/>
                    <a:pt x="3844289" y="2807970"/>
                    <a:pt x="3888739" y="2600960"/>
                  </a:cubicBezTo>
                  <a:lnTo>
                    <a:pt x="4221480" y="2600960"/>
                  </a:lnTo>
                  <a:cubicBezTo>
                    <a:pt x="4344670" y="2600960"/>
                    <a:pt x="4445000" y="2500630"/>
                    <a:pt x="4445000" y="2378710"/>
                  </a:cubicBezTo>
                  <a:lnTo>
                    <a:pt x="4445000" y="2128520"/>
                  </a:lnTo>
                  <a:cubicBezTo>
                    <a:pt x="4445000" y="2006600"/>
                    <a:pt x="4344670" y="1907540"/>
                    <a:pt x="4221480" y="1907540"/>
                  </a:cubicBezTo>
                  <a:close/>
                  <a:moveTo>
                    <a:pt x="1270000" y="2255520"/>
                  </a:moveTo>
                  <a:cubicBezTo>
                    <a:pt x="1270000" y="1711960"/>
                    <a:pt x="1711960" y="1270000"/>
                    <a:pt x="2255520" y="1270000"/>
                  </a:cubicBezTo>
                  <a:cubicBezTo>
                    <a:pt x="2799080" y="1270000"/>
                    <a:pt x="3241040" y="1711960"/>
                    <a:pt x="3241040" y="2255520"/>
                  </a:cubicBezTo>
                  <a:cubicBezTo>
                    <a:pt x="3241040" y="2799080"/>
                    <a:pt x="2799080" y="3241040"/>
                    <a:pt x="2255520" y="3241040"/>
                  </a:cubicBezTo>
                  <a:cubicBezTo>
                    <a:pt x="1711960" y="3241040"/>
                    <a:pt x="1270000" y="2799080"/>
                    <a:pt x="1270000" y="2255520"/>
                  </a:cubicBezTo>
                  <a:close/>
                </a:path>
              </a:pathLst>
            </a:custGeom>
            <a:solidFill>
              <a:srgbClr val="00568C"/>
            </a:solid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0366" y="5238750"/>
            <a:ext cx="14647268" cy="138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376">
                <a:solidFill>
                  <a:srgbClr val="00568C"/>
                </a:solidFill>
                <a:latin typeface="Alegreya Sans Black"/>
              </a:rPr>
              <a:t>ВОПРОСЫ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36932" y="2906999"/>
            <a:ext cx="2214136" cy="2236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8366" y="5348"/>
            <a:ext cx="17936843" cy="1026884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0455" y="9250013"/>
            <a:ext cx="1812538" cy="737651"/>
            <a:chOff x="0" y="0"/>
            <a:chExt cx="1622719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2719" cy="660400"/>
            </a:xfrm>
            <a:custGeom>
              <a:avLst/>
              <a:gdLst/>
              <a:ahLst/>
              <a:cxnLst/>
              <a:rect l="l" t="t" r="r" b="b"/>
              <a:pathLst>
                <a:path w="1622719" h="660400">
                  <a:moveTo>
                    <a:pt x="149825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98259" y="0"/>
                  </a:lnTo>
                  <a:cubicBezTo>
                    <a:pt x="1566839" y="0"/>
                    <a:pt x="1622719" y="55880"/>
                    <a:pt x="1622719" y="124460"/>
                  </a:cubicBezTo>
                  <a:lnTo>
                    <a:pt x="1622719" y="535940"/>
                  </a:lnTo>
                  <a:cubicBezTo>
                    <a:pt x="1622719" y="604520"/>
                    <a:pt x="1566839" y="660400"/>
                    <a:pt x="1498259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4874" t="46438" r="65505" b="2433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14492" y="3938270"/>
            <a:ext cx="5459016" cy="2512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338">
                <a:solidFill>
                  <a:srgbClr val="FFFFFF"/>
                </a:solidFill>
                <a:latin typeface="Alegreya Sans Black"/>
              </a:rPr>
              <a:t>БАНК РОССИИ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47056" y="1147538"/>
            <a:ext cx="4882753" cy="147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0"/>
              </a:lnSpc>
            </a:pPr>
            <a:r>
              <a:rPr lang="en-US" sz="4228" spc="198">
                <a:solidFill>
                  <a:srgbClr val="FFFFFF"/>
                </a:solidFill>
                <a:latin typeface="Alegreya Sans Black"/>
              </a:rPr>
              <a:t>Центральный аппарат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69148" y="1267581"/>
            <a:ext cx="4719949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97">
                <a:solidFill>
                  <a:srgbClr val="FFFFFF"/>
                </a:solidFill>
                <a:latin typeface="Alegreya Sans Black"/>
              </a:rPr>
              <a:t>Территориальные учреждения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53519" y="8076652"/>
            <a:ext cx="6030516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97">
                <a:solidFill>
                  <a:srgbClr val="FFFFFF"/>
                </a:solidFill>
                <a:latin typeface="Alegreya Sans Black"/>
              </a:rPr>
              <a:t>Расчётно-кассовые центры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60987" y="7972488"/>
            <a:ext cx="3298313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97">
                <a:solidFill>
                  <a:srgbClr val="FFFFFF"/>
                </a:solidFill>
                <a:latin typeface="Alegreya Sans Black"/>
              </a:rPr>
              <a:t>Полевые учреждения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69148" y="5180330"/>
            <a:ext cx="4881991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97">
                <a:solidFill>
                  <a:srgbClr val="FFFFFF"/>
                </a:solidFill>
                <a:latin typeface="Alegreya Sans Black"/>
              </a:rPr>
              <a:t>Образовательные учреждения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69357" y="4739640"/>
            <a:ext cx="4011216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97">
                <a:solidFill>
                  <a:srgbClr val="FFFFFF"/>
                </a:solidFill>
                <a:latin typeface="Alegreya Sans Black"/>
              </a:rPr>
              <a:t>РОСИНКАС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6784" y="8450481"/>
            <a:ext cx="986952" cy="9869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992616" y="4254260"/>
            <a:ext cx="1235055" cy="8892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407313" y="1242745"/>
            <a:ext cx="1395299" cy="11580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55441" y="1302795"/>
            <a:ext cx="1249638" cy="12496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1407313" y="8058213"/>
            <a:ext cx="1517923" cy="12750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6784" y="4496993"/>
            <a:ext cx="1060272" cy="12930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61967" y="5029200"/>
            <a:ext cx="12564066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spc="263">
                <a:solidFill>
                  <a:srgbClr val="00568C"/>
                </a:solidFill>
                <a:latin typeface="Alegreya Sans Black"/>
              </a:rPr>
              <a:t>ЧТО ДЕЛАЕТ ЦЕНТРАЛЬНЫЙ БАНК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36932" y="2296240"/>
            <a:ext cx="2214136" cy="22365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4874" t="46438" r="65505" b="2433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0228" t="14640" r="39572" b="50995"/>
          <a:stretch>
            <a:fillRect/>
          </a:stretch>
        </p:blipFill>
        <p:spPr>
          <a:xfrm>
            <a:off x="7769415" y="3356694"/>
            <a:ext cx="2749169" cy="267776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45851" y="1108894"/>
            <a:ext cx="4196297" cy="193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8"/>
              </a:lnSpc>
            </a:pPr>
            <a:r>
              <a:rPr lang="en-US" sz="5534" spc="260">
                <a:solidFill>
                  <a:srgbClr val="FFFFFF"/>
                </a:solidFill>
                <a:latin typeface="Alegreya Sans Black"/>
              </a:rPr>
              <a:t>БАНК РОССИИ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5909" y="2929761"/>
            <a:ext cx="3670924" cy="1676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50">
                <a:solidFill>
                  <a:srgbClr val="FFFFFF"/>
                </a:solidFill>
                <a:latin typeface="Alegreya Sans Black"/>
              </a:rPr>
              <a:t>НАДЗОР ЗА ДЕЯТЕЛЬНОСТЬЮ КО И НФО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66643" y="2929761"/>
            <a:ext cx="4546546" cy="1676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50">
                <a:solidFill>
                  <a:srgbClr val="FFFFFF"/>
                </a:solidFill>
                <a:latin typeface="Alegreya Sans Black"/>
              </a:rPr>
              <a:t>ЗАЩИТА ПРАВ ПОТРЕБИТЕЛЕЙ ФИНАНСОВЫХ УСЛУГ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17176" y="7745511"/>
            <a:ext cx="3045479" cy="1676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50">
                <a:solidFill>
                  <a:srgbClr val="FFFFFF"/>
                </a:solidFill>
                <a:latin typeface="Alegreya Sans Black"/>
              </a:rPr>
              <a:t>ПОВЫШЕНИЕ ФИНАНСОВОЙ ГРАМОТНОСТИ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510856" y="844525"/>
            <a:ext cx="1858119" cy="16284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757465" y="5792719"/>
            <a:ext cx="1364901" cy="16248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60464" y="7745511"/>
            <a:ext cx="4921813" cy="1676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50">
                <a:solidFill>
                  <a:srgbClr val="FFFFFF"/>
                </a:solidFill>
                <a:latin typeface="Alegreya Sans Black"/>
              </a:rPr>
              <a:t>ПРОВЕДЕНИЕ</a:t>
            </a:r>
          </a:p>
          <a:p>
            <a:pPr algn="ctr">
              <a:lnSpc>
                <a:spcPts val="4480"/>
              </a:lnSpc>
            </a:pPr>
            <a:r>
              <a:rPr lang="en-US" sz="3200" spc="150">
                <a:solidFill>
                  <a:srgbClr val="FFFFFF"/>
                </a:solidFill>
                <a:latin typeface="Alegreya Sans Black"/>
              </a:rPr>
              <a:t>ДЕНЕЖНО-КРЕДИТНОЙ ПОЛИТИКИ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20122" y="8550537"/>
            <a:ext cx="6247756" cy="111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50">
                <a:solidFill>
                  <a:srgbClr val="FFFFFF"/>
                </a:solidFill>
                <a:latin typeface="Alegreya Sans Black"/>
              </a:rPr>
              <a:t>ОБЕСПЕЧЕНИЕ ДОСТУПНОСТИ ФИНАНСОВЫХ УСЛУГ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947505" y="5846874"/>
            <a:ext cx="1547732" cy="1570727"/>
            <a:chOff x="0" y="0"/>
            <a:chExt cx="4445000" cy="4511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4509770"/>
            </a:xfrm>
            <a:custGeom>
              <a:avLst/>
              <a:gdLst/>
              <a:ahLst/>
              <a:cxnLst/>
              <a:rect l="l" t="t" r="r" b="b"/>
              <a:pathLst>
                <a:path w="4445000" h="4509770">
                  <a:moveTo>
                    <a:pt x="4221480" y="1907540"/>
                  </a:moveTo>
                  <a:lnTo>
                    <a:pt x="3888740" y="1907540"/>
                  </a:lnTo>
                  <a:cubicBezTo>
                    <a:pt x="3845560" y="1701800"/>
                    <a:pt x="3763010" y="1508760"/>
                    <a:pt x="3651250" y="1338580"/>
                  </a:cubicBezTo>
                  <a:lnTo>
                    <a:pt x="3938270" y="1051560"/>
                  </a:lnTo>
                  <a:cubicBezTo>
                    <a:pt x="4024630" y="963930"/>
                    <a:pt x="4024630" y="824230"/>
                    <a:pt x="3938270" y="736600"/>
                  </a:cubicBezTo>
                  <a:lnTo>
                    <a:pt x="3760470" y="560070"/>
                  </a:lnTo>
                  <a:cubicBezTo>
                    <a:pt x="3674110" y="473710"/>
                    <a:pt x="3533140" y="472440"/>
                    <a:pt x="3445510" y="560070"/>
                  </a:cubicBezTo>
                  <a:lnTo>
                    <a:pt x="3155950" y="849630"/>
                  </a:lnTo>
                  <a:cubicBezTo>
                    <a:pt x="2981960" y="737870"/>
                    <a:pt x="2786380" y="657860"/>
                    <a:pt x="2575560" y="617220"/>
                  </a:cubicBezTo>
                  <a:lnTo>
                    <a:pt x="2575560" y="223520"/>
                  </a:lnTo>
                  <a:cubicBezTo>
                    <a:pt x="2576830" y="100330"/>
                    <a:pt x="2476500" y="0"/>
                    <a:pt x="2354580" y="0"/>
                  </a:cubicBezTo>
                  <a:lnTo>
                    <a:pt x="2104390" y="0"/>
                  </a:lnTo>
                  <a:cubicBezTo>
                    <a:pt x="1981200" y="0"/>
                    <a:pt x="1882140" y="100330"/>
                    <a:pt x="1882140" y="223520"/>
                  </a:cubicBezTo>
                  <a:lnTo>
                    <a:pt x="1882140" y="628650"/>
                  </a:lnTo>
                  <a:cubicBezTo>
                    <a:pt x="1685290" y="673100"/>
                    <a:pt x="1502410" y="753110"/>
                    <a:pt x="1338580" y="861060"/>
                  </a:cubicBezTo>
                  <a:lnTo>
                    <a:pt x="1037590" y="560070"/>
                  </a:lnTo>
                  <a:cubicBezTo>
                    <a:pt x="949960" y="473710"/>
                    <a:pt x="810260" y="473710"/>
                    <a:pt x="722630" y="560070"/>
                  </a:cubicBezTo>
                  <a:lnTo>
                    <a:pt x="544830" y="736600"/>
                  </a:lnTo>
                  <a:cubicBezTo>
                    <a:pt x="458470" y="822960"/>
                    <a:pt x="458470" y="963930"/>
                    <a:pt x="544830" y="1051560"/>
                  </a:cubicBezTo>
                  <a:lnTo>
                    <a:pt x="848360" y="1355090"/>
                  </a:lnTo>
                  <a:cubicBezTo>
                    <a:pt x="741680" y="1521460"/>
                    <a:pt x="664210" y="1708150"/>
                    <a:pt x="621030" y="1907540"/>
                  </a:cubicBezTo>
                  <a:lnTo>
                    <a:pt x="222250" y="1907540"/>
                  </a:lnTo>
                  <a:cubicBezTo>
                    <a:pt x="99060" y="1907540"/>
                    <a:pt x="0" y="2007870"/>
                    <a:pt x="0" y="2129790"/>
                  </a:cubicBezTo>
                  <a:lnTo>
                    <a:pt x="0" y="2379980"/>
                  </a:lnTo>
                  <a:cubicBezTo>
                    <a:pt x="0" y="2503170"/>
                    <a:pt x="99060" y="2602230"/>
                    <a:pt x="222250" y="2602230"/>
                  </a:cubicBezTo>
                  <a:lnTo>
                    <a:pt x="621030" y="2602230"/>
                  </a:lnTo>
                  <a:cubicBezTo>
                    <a:pt x="662940" y="2802890"/>
                    <a:pt x="741680" y="2989580"/>
                    <a:pt x="848360" y="3155950"/>
                  </a:cubicBezTo>
                  <a:lnTo>
                    <a:pt x="571500" y="3434080"/>
                  </a:lnTo>
                  <a:cubicBezTo>
                    <a:pt x="483870" y="3521710"/>
                    <a:pt x="485140" y="3661410"/>
                    <a:pt x="571500" y="3749040"/>
                  </a:cubicBezTo>
                  <a:lnTo>
                    <a:pt x="749300" y="3925570"/>
                  </a:lnTo>
                  <a:cubicBezTo>
                    <a:pt x="835660" y="4013200"/>
                    <a:pt x="976630" y="4013200"/>
                    <a:pt x="1064260" y="3925570"/>
                  </a:cubicBezTo>
                  <a:lnTo>
                    <a:pt x="1338580" y="3651250"/>
                  </a:lnTo>
                  <a:cubicBezTo>
                    <a:pt x="1501140" y="3757930"/>
                    <a:pt x="1684020" y="3837940"/>
                    <a:pt x="1880870" y="3882390"/>
                  </a:cubicBezTo>
                  <a:lnTo>
                    <a:pt x="1880870" y="4287520"/>
                  </a:lnTo>
                  <a:cubicBezTo>
                    <a:pt x="1880870" y="4410710"/>
                    <a:pt x="1979930" y="4509770"/>
                    <a:pt x="2103120" y="4509770"/>
                  </a:cubicBezTo>
                  <a:lnTo>
                    <a:pt x="2353310" y="4509770"/>
                  </a:lnTo>
                  <a:cubicBezTo>
                    <a:pt x="2476500" y="4509770"/>
                    <a:pt x="2575560" y="4410710"/>
                    <a:pt x="2575560" y="4287520"/>
                  </a:cubicBezTo>
                  <a:lnTo>
                    <a:pt x="2575560" y="3893820"/>
                  </a:lnTo>
                  <a:cubicBezTo>
                    <a:pt x="2785110" y="3853180"/>
                    <a:pt x="2980690" y="3773170"/>
                    <a:pt x="3154680" y="3661410"/>
                  </a:cubicBezTo>
                  <a:lnTo>
                    <a:pt x="3418840" y="3925570"/>
                  </a:lnTo>
                  <a:cubicBezTo>
                    <a:pt x="3505200" y="4013200"/>
                    <a:pt x="3646170" y="4013200"/>
                    <a:pt x="3733800" y="3925570"/>
                  </a:cubicBezTo>
                  <a:lnTo>
                    <a:pt x="3911600" y="3747770"/>
                  </a:lnTo>
                  <a:cubicBezTo>
                    <a:pt x="3997959" y="3661410"/>
                    <a:pt x="3999230" y="3520440"/>
                    <a:pt x="3911600" y="3432810"/>
                  </a:cubicBezTo>
                  <a:lnTo>
                    <a:pt x="3649980" y="3171190"/>
                  </a:lnTo>
                  <a:cubicBezTo>
                    <a:pt x="3763009" y="3001010"/>
                    <a:pt x="3844289" y="2807970"/>
                    <a:pt x="3888739" y="2600960"/>
                  </a:cubicBezTo>
                  <a:lnTo>
                    <a:pt x="4221480" y="2600960"/>
                  </a:lnTo>
                  <a:cubicBezTo>
                    <a:pt x="4344670" y="2600960"/>
                    <a:pt x="4445000" y="2500630"/>
                    <a:pt x="4445000" y="2378710"/>
                  </a:cubicBezTo>
                  <a:lnTo>
                    <a:pt x="4445000" y="2128520"/>
                  </a:lnTo>
                  <a:cubicBezTo>
                    <a:pt x="4445000" y="2006600"/>
                    <a:pt x="4344670" y="1907540"/>
                    <a:pt x="4221480" y="1907540"/>
                  </a:cubicBezTo>
                  <a:close/>
                  <a:moveTo>
                    <a:pt x="1270000" y="2255520"/>
                  </a:moveTo>
                  <a:cubicBezTo>
                    <a:pt x="1270000" y="1711960"/>
                    <a:pt x="1711960" y="1270000"/>
                    <a:pt x="2255520" y="1270000"/>
                  </a:cubicBezTo>
                  <a:cubicBezTo>
                    <a:pt x="2799080" y="1270000"/>
                    <a:pt x="3241040" y="1711960"/>
                    <a:pt x="3241040" y="2255520"/>
                  </a:cubicBezTo>
                  <a:cubicBezTo>
                    <a:pt x="3241040" y="2799080"/>
                    <a:pt x="2799080" y="3241040"/>
                    <a:pt x="2255520" y="3241040"/>
                  </a:cubicBezTo>
                  <a:cubicBezTo>
                    <a:pt x="1711960" y="3241040"/>
                    <a:pt x="1270000" y="2799080"/>
                    <a:pt x="1270000" y="2255520"/>
                  </a:cubicBezTo>
                  <a:close/>
                </a:path>
              </a:pathLst>
            </a:custGeom>
            <a:solidFill>
              <a:srgbClr val="EDC776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405812" y="6679413"/>
            <a:ext cx="1476375" cy="14763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030523" y="998444"/>
            <a:ext cx="1464714" cy="14745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6921" y="5029200"/>
            <a:ext cx="15254158" cy="39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263">
                <a:solidFill>
                  <a:srgbClr val="00568C"/>
                </a:solidFill>
                <a:latin typeface="Alegreya Sans Black"/>
              </a:rPr>
              <a:t>ЧТО ТАКОЕ "СЛУЖБА БАНКА РОССИИ ПО ЗАЩИТЕ ПРАВ ПОТРЕБИТЕЛЕЙ И ОБЕСПЕЧЕНИЮ ДОСТУПНОСТИ ФИНАНСОВЫХ УСЛУГ"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36932" y="2205406"/>
            <a:ext cx="2214136" cy="22365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4874" t="46438" r="65505" b="2433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8247" y="1028700"/>
            <a:ext cx="4464424" cy="4464424"/>
            <a:chOff x="0" y="0"/>
            <a:chExt cx="5952565" cy="5952565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5952565" cy="5952565"/>
              <a:chOff x="-2540" y="-2540"/>
              <a:chExt cx="6355080" cy="6355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14512" y="1832012"/>
              <a:ext cx="4923541" cy="219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FFFFFF"/>
                  </a:solidFill>
                  <a:latin typeface="Alegreya Sans Black"/>
                </a:rPr>
                <a:t>СЗППиОДФУ</a:t>
              </a:r>
            </a:p>
            <a:p>
              <a:pPr algn="ctr">
                <a:lnSpc>
                  <a:spcPts val="6719"/>
                </a:lnSpc>
              </a:pPr>
              <a:r>
                <a:rPr lang="en-US" sz="4800">
                  <a:solidFill>
                    <a:srgbClr val="FFFFFF"/>
                  </a:solidFill>
                  <a:latin typeface="Alegreya Sans Black"/>
                </a:rPr>
                <a:t>Банка России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03540" y="4155758"/>
            <a:ext cx="4593296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Alegreya Sans Black"/>
              </a:rPr>
              <a:t>ЗАЩИТА ПРАВ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Alegreya Sans Black"/>
              </a:rPr>
              <a:t>ПОТРЕБИТЕЛЕЙ ФИНАНСОВЫХ УСЛУГ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32445" y="1982218"/>
            <a:ext cx="2335487" cy="200851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445645" y="8908732"/>
            <a:ext cx="9396711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Alegreya Sans Black"/>
              </a:rPr>
              <a:t>ПОВЫШЕНИЕ ФИНАНСОВОЙ ГРАМОТНОСТИ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861853" y="5813448"/>
            <a:ext cx="2077213" cy="2793762"/>
            <a:chOff x="0" y="0"/>
            <a:chExt cx="2769617" cy="3725016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039262" y="0"/>
              <a:ext cx="730354" cy="106572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0" y="809630"/>
              <a:ext cx="2769617" cy="2915386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1830879" y="4155757"/>
            <a:ext cx="5919239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Alegreya Sans Black"/>
              </a:rPr>
              <a:t>ПОВЫШЕНИЕ ДОСТУПНОСТИ ФИНАНСОВЫХ УСЛУГ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266203" y="1982218"/>
            <a:ext cx="1048590" cy="20560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6921" y="4182999"/>
            <a:ext cx="15254158" cy="9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263">
                <a:solidFill>
                  <a:srgbClr val="00568C"/>
                </a:solidFill>
                <a:latin typeface="Alegreya Sans Black"/>
              </a:rPr>
              <a:t>ВИКТОРИНА "ПРОВЕРЬ СВОИ ЗНАНИЯ"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374584" y="5937884"/>
            <a:ext cx="7538832" cy="2626615"/>
            <a:chOff x="0" y="0"/>
            <a:chExt cx="10051776" cy="350215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3581299" cy="3502154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581299" y="688947"/>
              <a:ext cx="6470477" cy="1952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19"/>
                </a:lnSpc>
              </a:pPr>
              <a:r>
                <a:rPr lang="en-US" sz="8800" spc="413">
                  <a:solidFill>
                    <a:srgbClr val="00568C"/>
                  </a:solidFill>
                  <a:latin typeface="Alegreya Sans Black"/>
                </a:rPr>
                <a:t>Plickers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4874" t="46438" r="65505" b="2433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97016" y="394622"/>
            <a:ext cx="7293968" cy="82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spc="225">
                <a:solidFill>
                  <a:srgbClr val="FFFFFF"/>
                </a:solidFill>
                <a:latin typeface="Alegreya Sans Black"/>
              </a:rPr>
              <a:t>ОБРАЩЕНИЯ ГРАЖДАН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49756" y="1451471"/>
            <a:ext cx="4436468" cy="82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spc="225">
                <a:solidFill>
                  <a:srgbClr val="FFFFFF"/>
                </a:solidFill>
                <a:latin typeface="Alegreya Sans Black"/>
              </a:rPr>
              <a:t>ПИСЬМЕННЫЕ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26764" y="4268866"/>
            <a:ext cx="2506175" cy="635538"/>
            <a:chOff x="0" y="0"/>
            <a:chExt cx="3341567" cy="847384"/>
          </a:xfrm>
        </p:grpSpPr>
        <p:sp>
          <p:nvSpPr>
            <p:cNvPr id="5" name="TextBox 5"/>
            <p:cNvSpPr txBox="1"/>
            <p:nvPr/>
          </p:nvSpPr>
          <p:spPr>
            <a:xfrm>
              <a:off x="1688868" y="15773"/>
              <a:ext cx="1652699" cy="749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2"/>
                </a:lnSpc>
              </a:pPr>
              <a:r>
                <a:rPr lang="en-US" sz="3394" spc="159">
                  <a:solidFill>
                    <a:srgbClr val="FFFFFF"/>
                  </a:solidFill>
                  <a:latin typeface="Alegreya Sans Black"/>
                </a:rPr>
                <a:t>Почта</a:t>
              </a: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0"/>
              <a:ext cx="1187921" cy="84738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581540" y="2637831"/>
            <a:ext cx="8372900" cy="770512"/>
            <a:chOff x="0" y="0"/>
            <a:chExt cx="11163867" cy="1027349"/>
          </a:xfrm>
        </p:grpSpPr>
        <p:sp>
          <p:nvSpPr>
            <p:cNvPr id="8" name="TextBox 8"/>
            <p:cNvSpPr txBox="1"/>
            <p:nvPr/>
          </p:nvSpPr>
          <p:spPr>
            <a:xfrm>
              <a:off x="1688414" y="105847"/>
              <a:ext cx="9475454" cy="748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1"/>
                </a:lnSpc>
              </a:pPr>
              <a:r>
                <a:rPr lang="en-US" sz="3393" spc="159">
                  <a:solidFill>
                    <a:srgbClr val="FFFFFF"/>
                  </a:solidFill>
                  <a:latin typeface="Alegreya Sans Black"/>
                </a:rPr>
                <a:t>Интернет-приёмная Банка России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0" y="0"/>
              <a:ext cx="1237770" cy="102734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581540" y="6164672"/>
            <a:ext cx="3997671" cy="900396"/>
            <a:chOff x="0" y="0"/>
            <a:chExt cx="5330228" cy="1200528"/>
          </a:xfrm>
        </p:grpSpPr>
        <p:sp>
          <p:nvSpPr>
            <p:cNvPr id="11" name="TextBox 11"/>
            <p:cNvSpPr txBox="1"/>
            <p:nvPr/>
          </p:nvSpPr>
          <p:spPr>
            <a:xfrm>
              <a:off x="1670783" y="192437"/>
              <a:ext cx="3659444" cy="748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1"/>
                </a:lnSpc>
              </a:pPr>
              <a:r>
                <a:rPr lang="en-US" sz="3393" spc="159">
                  <a:solidFill>
                    <a:srgbClr val="FFFFFF"/>
                  </a:solidFill>
                  <a:latin typeface="Alegreya Sans Black"/>
                </a:rPr>
                <a:t>Прокуратура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0" y="0"/>
              <a:ext cx="1128497" cy="1200528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626792" y="7420838"/>
            <a:ext cx="6119843" cy="930553"/>
            <a:chOff x="0" y="0"/>
            <a:chExt cx="8159791" cy="1240737"/>
          </a:xfrm>
        </p:grpSpPr>
        <p:sp>
          <p:nvSpPr>
            <p:cNvPr id="14" name="TextBox 14"/>
            <p:cNvSpPr txBox="1"/>
            <p:nvPr/>
          </p:nvSpPr>
          <p:spPr>
            <a:xfrm>
              <a:off x="1630737" y="212541"/>
              <a:ext cx="6529054" cy="748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1"/>
                </a:lnSpc>
              </a:pPr>
              <a:r>
                <a:rPr lang="en-US" sz="3393" spc="159">
                  <a:solidFill>
                    <a:srgbClr val="FFFFFF"/>
                  </a:solidFill>
                  <a:latin typeface="Alegreya Sans Black"/>
                </a:rPr>
                <a:t>Государственная Дума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0" y="0"/>
              <a:ext cx="1191107" cy="1240737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12004000" y="1653843"/>
            <a:ext cx="4436468" cy="82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spc="225">
                <a:solidFill>
                  <a:srgbClr val="FFFFFF"/>
                </a:solidFill>
                <a:latin typeface="Alegreya Sans Black"/>
              </a:rPr>
              <a:t>УСТНЫЕ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79852" y="8935761"/>
            <a:ext cx="4020490" cy="57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1"/>
              </a:lnSpc>
            </a:pPr>
            <a:r>
              <a:rPr lang="en-US" sz="3393" spc="159">
                <a:solidFill>
                  <a:srgbClr val="FFFFFF"/>
                </a:solidFill>
                <a:latin typeface="Alegreya Sans Black"/>
              </a:rPr>
              <a:t>Другие гос. органы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81540" y="8774877"/>
            <a:ext cx="966846" cy="966846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832592" y="2840203"/>
            <a:ext cx="6313348" cy="1053730"/>
            <a:chOff x="0" y="0"/>
            <a:chExt cx="8417798" cy="1404973"/>
          </a:xfrm>
        </p:grpSpPr>
        <p:sp>
          <p:nvSpPr>
            <p:cNvPr id="20" name="TextBox 20"/>
            <p:cNvSpPr txBox="1"/>
            <p:nvPr/>
          </p:nvSpPr>
          <p:spPr>
            <a:xfrm>
              <a:off x="1710944" y="105847"/>
              <a:ext cx="6706854" cy="748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1"/>
                </a:lnSpc>
              </a:pPr>
              <a:r>
                <a:rPr lang="en-US" sz="3393" spc="159">
                  <a:solidFill>
                    <a:srgbClr val="FFFFFF"/>
                  </a:solidFill>
                  <a:latin typeface="Alegreya Sans Black"/>
                </a:rPr>
                <a:t>Приёмная Банка России</a:t>
              </a: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0" y="0"/>
              <a:ext cx="1348774" cy="1404973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834627" y="3351193"/>
            <a:ext cx="3704172" cy="54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150">
                <a:solidFill>
                  <a:srgbClr val="FFFFFF"/>
                </a:solidFill>
                <a:latin typeface="Adigiana Extreme"/>
              </a:rPr>
              <a:t>www.cbr.ru/reception/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739822" y="3969774"/>
            <a:ext cx="6406118" cy="53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spc="145">
                <a:solidFill>
                  <a:srgbClr val="FFFFFF"/>
                </a:solidFill>
                <a:latin typeface="Adigiana Extreme"/>
              </a:rPr>
              <a:t>Москва, Сандуновский пер., д. 3, стр. 1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832592" y="4979156"/>
            <a:ext cx="6201548" cy="1379850"/>
            <a:chOff x="0" y="0"/>
            <a:chExt cx="8268731" cy="1839801"/>
          </a:xfrm>
        </p:grpSpPr>
        <p:sp>
          <p:nvSpPr>
            <p:cNvPr id="25" name="TextBox 25"/>
            <p:cNvSpPr txBox="1"/>
            <p:nvPr/>
          </p:nvSpPr>
          <p:spPr>
            <a:xfrm>
              <a:off x="1561877" y="192269"/>
              <a:ext cx="6706854" cy="748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1"/>
                </a:lnSpc>
              </a:pPr>
              <a:r>
                <a:rPr lang="en-US" sz="3393" spc="159">
                  <a:solidFill>
                    <a:srgbClr val="FFFFFF"/>
                  </a:solidFill>
                  <a:latin typeface="Alegreya Sans Black"/>
                </a:rPr>
                <a:t>Телефон горячей линии</a:t>
              </a:r>
            </a:p>
          </p:txBody>
        </p: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0" y="0"/>
              <a:ext cx="897853" cy="909986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561877" y="1162726"/>
              <a:ext cx="5472643" cy="677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77"/>
                </a:lnSpc>
              </a:pPr>
              <a:r>
                <a:rPr lang="en-US" sz="3100" spc="263">
                  <a:solidFill>
                    <a:srgbClr val="FFFFFF"/>
                  </a:solidFill>
                  <a:latin typeface="Adigiana Extreme"/>
                </a:rPr>
                <a:t>+7 (499) 300-30-00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26764" y="5130136"/>
            <a:ext cx="8320552" cy="53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spc="182">
                <a:solidFill>
                  <a:srgbClr val="FFFFFF"/>
                </a:solidFill>
                <a:latin typeface="Adigiana Extreme"/>
              </a:rPr>
              <a:t>107016, Москва, ул. Неглинная, д. 12, Банк России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Произвольный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Alegreya Sans Black</vt:lpstr>
      <vt:lpstr>Adigiana Extreme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 РОССИИ</dc:title>
  <cp:lastModifiedBy>AlekseevYA</cp:lastModifiedBy>
  <cp:revision>2</cp:revision>
  <dcterms:created xsi:type="dcterms:W3CDTF">2006-08-16T00:00:00Z</dcterms:created>
  <dcterms:modified xsi:type="dcterms:W3CDTF">2019-06-19T17:46:08Z</dcterms:modified>
  <dc:identifier>DADSN3ughHQ</dc:identifier>
</cp:coreProperties>
</file>